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8" r:id="rId3"/>
    <p:sldId id="257" r:id="rId4"/>
    <p:sldId id="258" r:id="rId5"/>
    <p:sldId id="259" r:id="rId6"/>
    <p:sldId id="261" r:id="rId7"/>
    <p:sldId id="264" r:id="rId8"/>
    <p:sldId id="262" r:id="rId9"/>
    <p:sldId id="263" r:id="rId10"/>
    <p:sldId id="267" r:id="rId11"/>
    <p:sldId id="265" r:id="rId12"/>
    <p:sldId id="266" r:id="rId13"/>
    <p:sldId id="269" r:id="rId14"/>
    <p:sldId id="270" r:id="rId15"/>
    <p:sldId id="272" r:id="rId16"/>
    <p:sldId id="274" r:id="rId17"/>
    <p:sldId id="271" r:id="rId18"/>
    <p:sldId id="275" r:id="rId19"/>
    <p:sldId id="276" r:id="rId20"/>
    <p:sldId id="277" r:id="rId21"/>
    <p:sldId id="278" r:id="rId22"/>
    <p:sldId id="279" r:id="rId23"/>
    <p:sldId id="280" r:id="rId24"/>
    <p:sldId id="281" r:id="rId25"/>
    <p:sldId id="282" r:id="rId26"/>
    <p:sldId id="283" r:id="rId27"/>
    <p:sldId id="317"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260"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DB4715D-ECFA-4583-B6D5-AFE9C61E238A}" type="datetimeFigureOut">
              <a:rPr lang="en-US" smtClean="0"/>
              <a:pPr/>
              <a:t>2/15/2022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3D0E3A-703D-4E80-BE3C-6A66EDFD120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B4715D-ECFA-4583-B6D5-AFE9C61E238A}"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D0E3A-703D-4E80-BE3C-6A66EDFD12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83D0E3A-703D-4E80-BE3C-6A66EDFD120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B4715D-ECFA-4583-B6D5-AFE9C61E238A}"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DB4715D-ECFA-4583-B6D5-AFE9C61E238A}"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83D0E3A-703D-4E80-BE3C-6A66EDFD120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DB4715D-ECFA-4583-B6D5-AFE9C61E238A}" type="datetimeFigureOut">
              <a:rPr lang="en-US" smtClean="0"/>
              <a:pPr/>
              <a:t>2/15/2022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3D0E3A-703D-4E80-BE3C-6A66EDFD120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DB4715D-ECFA-4583-B6D5-AFE9C61E238A}" type="datetimeFigureOut">
              <a:rPr lang="en-US" smtClean="0"/>
              <a:pPr/>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D0E3A-703D-4E80-BE3C-6A66EDFD120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DB4715D-ECFA-4583-B6D5-AFE9C61E238A}" type="datetimeFigureOut">
              <a:rPr lang="en-US" smtClean="0"/>
              <a:pPr/>
              <a:t>2/15/2022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83D0E3A-703D-4E80-BE3C-6A66EDFD120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B4715D-ECFA-4583-B6D5-AFE9C61E238A}" type="datetimeFigureOut">
              <a:rPr lang="en-US" smtClean="0"/>
              <a:pPr/>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83D0E3A-703D-4E80-BE3C-6A66EDFD12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DB4715D-ECFA-4583-B6D5-AFE9C61E238A}" type="datetimeFigureOut">
              <a:rPr lang="en-US" smtClean="0"/>
              <a:pPr/>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83D0E3A-703D-4E80-BE3C-6A66EDFD12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83D0E3A-703D-4E80-BE3C-6A66EDFD120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DB4715D-ECFA-4583-B6D5-AFE9C61E238A}" type="datetimeFigureOut">
              <a:rPr lang="en-US" smtClean="0"/>
              <a:pPr/>
              <a:t>2/15/2022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83D0E3A-703D-4E80-BE3C-6A66EDFD120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DB4715D-ECFA-4583-B6D5-AFE9C61E238A}" type="datetimeFigureOut">
              <a:rPr lang="en-US" smtClean="0"/>
              <a:pPr/>
              <a:t>2/15/2022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DB4715D-ECFA-4583-B6D5-AFE9C61E238A}" type="datetimeFigureOut">
              <a:rPr lang="en-US" smtClean="0"/>
              <a:pPr/>
              <a:t>2/15/2022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83D0E3A-703D-4E80-BE3C-6A66EDFD120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www.ncaa.org/sports/2014/1/27/titl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Title IX Training for Coordinators, Investigators, and Decision Makers</a:t>
            </a:r>
            <a:endParaRPr lang="en-US" dirty="0"/>
          </a:p>
        </p:txBody>
      </p:sp>
      <p:sp>
        <p:nvSpPr>
          <p:cNvPr id="2" name="Title 1"/>
          <p:cNvSpPr>
            <a:spLocks noGrp="1"/>
          </p:cNvSpPr>
          <p:nvPr>
            <p:ph type="ctrTitle"/>
          </p:nvPr>
        </p:nvSpPr>
        <p:spPr/>
        <p:txBody>
          <a:bodyPr>
            <a:normAutofit fontScale="90000"/>
          </a:bodyPr>
          <a:lstStyle/>
          <a:p>
            <a:r>
              <a:rPr lang="en-US" dirty="0" err="1" smtClean="0"/>
              <a:t>Bouse</a:t>
            </a:r>
            <a:r>
              <a:rPr lang="en-US" dirty="0" smtClean="0"/>
              <a:t> Elementary School District</a:t>
            </a:r>
            <a:br>
              <a:rPr lang="en-US" dirty="0" smtClean="0"/>
            </a:br>
            <a:r>
              <a:rPr lang="en-US" dirty="0" smtClean="0"/>
              <a:t>February 2, 2022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A response to notice of sexual harassment that is clearly unreasonable in the light of the known circumstances</a:t>
            </a:r>
            <a:endParaRPr lang="en-US" dirty="0"/>
          </a:p>
        </p:txBody>
      </p:sp>
      <p:sp>
        <p:nvSpPr>
          <p:cNvPr id="4" name="Title 3"/>
          <p:cNvSpPr>
            <a:spLocks noGrp="1"/>
          </p:cNvSpPr>
          <p:nvPr>
            <p:ph type="title"/>
          </p:nvPr>
        </p:nvSpPr>
        <p:spPr/>
        <p:txBody>
          <a:bodyPr/>
          <a:lstStyle/>
          <a:p>
            <a:r>
              <a:rPr lang="en-US" dirty="0" smtClean="0"/>
              <a:t>Deliberate Indifference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Deliberate Indifference</a:t>
            </a:r>
            <a:endParaRPr lang="en-US" dirty="0"/>
          </a:p>
        </p:txBody>
      </p:sp>
      <p:sp>
        <p:nvSpPr>
          <p:cNvPr id="3" name="Content Placeholder 2"/>
          <p:cNvSpPr>
            <a:spLocks noGrp="1"/>
          </p:cNvSpPr>
          <p:nvPr>
            <p:ph sz="quarter" idx="1"/>
          </p:nvPr>
        </p:nvSpPr>
        <p:spPr/>
        <p:txBody>
          <a:bodyPr/>
          <a:lstStyle/>
          <a:p>
            <a:r>
              <a:rPr lang="en-US" dirty="0" smtClean="0"/>
              <a:t>Title IX Coordinators must Promptly contact </a:t>
            </a:r>
            <a:r>
              <a:rPr lang="en-US" smtClean="0"/>
              <a:t>every complainant, </a:t>
            </a:r>
            <a:r>
              <a:rPr lang="en-US" dirty="0" smtClean="0"/>
              <a:t>whether the complaint be formal or informal, to discuss:</a:t>
            </a:r>
          </a:p>
          <a:p>
            <a:pPr lvl="1"/>
            <a:r>
              <a:rPr lang="en-US" dirty="0" smtClean="0"/>
              <a:t>Wishes regarding supportive measures</a:t>
            </a:r>
          </a:p>
          <a:p>
            <a:pPr lvl="1"/>
            <a:r>
              <a:rPr lang="en-US" dirty="0" smtClean="0"/>
              <a:t>That supportive measures are available with or without filing a formal complaint</a:t>
            </a:r>
          </a:p>
          <a:p>
            <a:pPr lvl="1"/>
            <a:r>
              <a:rPr lang="en-US" dirty="0" smtClean="0"/>
              <a:t>The process for filing a formal complaint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Avoiding Deliberate Indifference</a:t>
            </a:r>
            <a:endParaRPr lang="en-US" dirty="0"/>
          </a:p>
        </p:txBody>
      </p:sp>
      <p:sp>
        <p:nvSpPr>
          <p:cNvPr id="3" name="Content Placeholder 2"/>
          <p:cNvSpPr>
            <a:spLocks noGrp="1"/>
          </p:cNvSpPr>
          <p:nvPr>
            <p:ph sz="quarter" idx="1"/>
          </p:nvPr>
        </p:nvSpPr>
        <p:spPr/>
        <p:txBody>
          <a:bodyPr/>
          <a:lstStyle/>
          <a:p>
            <a:r>
              <a:rPr lang="en-US" dirty="0" smtClean="0"/>
              <a:t>Treat complainants and respondents equitably</a:t>
            </a:r>
          </a:p>
          <a:p>
            <a:r>
              <a:rPr lang="en-US" dirty="0" smtClean="0"/>
              <a:t>Provide supportive measures in all cases</a:t>
            </a:r>
          </a:p>
          <a:p>
            <a:r>
              <a:rPr lang="en-US" dirty="0" smtClean="0"/>
              <a:t>Investigate every instance when a formal complaint is filed</a:t>
            </a:r>
          </a:p>
          <a:p>
            <a:r>
              <a:rPr lang="en-US" dirty="0" smtClean="0"/>
              <a:t>Use procedures set out in the regulations</a:t>
            </a:r>
          </a:p>
          <a:p>
            <a:r>
              <a:rPr lang="en-US" dirty="0" smtClean="0"/>
              <a:t>Provide complainant remedies if respondent is found to have responsibility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The Grievance Process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During the Grievance Process We Must…</a:t>
            </a:r>
            <a:endParaRPr lang="en-US" dirty="0"/>
          </a:p>
        </p:txBody>
      </p:sp>
      <p:sp>
        <p:nvSpPr>
          <p:cNvPr id="5" name="Content Placeholder 4"/>
          <p:cNvSpPr>
            <a:spLocks noGrp="1"/>
          </p:cNvSpPr>
          <p:nvPr>
            <p:ph sz="quarter" idx="1"/>
          </p:nvPr>
        </p:nvSpPr>
        <p:spPr/>
        <p:txBody>
          <a:bodyPr>
            <a:normAutofit lnSpcReduction="10000"/>
          </a:bodyPr>
          <a:lstStyle/>
          <a:p>
            <a:r>
              <a:rPr lang="en-US" dirty="0" smtClean="0"/>
              <a:t>Treat all parties equitably</a:t>
            </a:r>
          </a:p>
          <a:p>
            <a:r>
              <a:rPr lang="en-US" dirty="0" smtClean="0"/>
              <a:t>Upon receipt of a formal complaint, provide written notice of how the process will work and provide a reasonable timeline</a:t>
            </a:r>
          </a:p>
          <a:p>
            <a:r>
              <a:rPr lang="en-US" dirty="0" smtClean="0"/>
              <a:t>Objectively evaluate all evidence, including allowing the respondent to prepare a response before any initial interview</a:t>
            </a:r>
          </a:p>
          <a:p>
            <a:r>
              <a:rPr lang="en-US" dirty="0" smtClean="0"/>
              <a:t>Ensure there is no conflict of interest for the investigator and decision maker</a:t>
            </a:r>
          </a:p>
          <a:p>
            <a:r>
              <a:rPr lang="en-US" dirty="0" smtClean="0"/>
              <a:t>Include a presumption that the respondent is not </a:t>
            </a:r>
            <a:r>
              <a:rPr lang="en-US" dirty="0" err="1" smtClean="0"/>
              <a:t>responsibile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Grievance Process We Must</a:t>
            </a:r>
            <a:endParaRPr lang="en-US" dirty="0"/>
          </a:p>
        </p:txBody>
      </p:sp>
      <p:sp>
        <p:nvSpPr>
          <p:cNvPr id="3" name="Content Placeholder 2"/>
          <p:cNvSpPr>
            <a:spLocks noGrp="1"/>
          </p:cNvSpPr>
          <p:nvPr>
            <p:ph sz="quarter" idx="1"/>
          </p:nvPr>
        </p:nvSpPr>
        <p:spPr/>
        <p:txBody>
          <a:bodyPr/>
          <a:lstStyle/>
          <a:p>
            <a:r>
              <a:rPr lang="en-US" dirty="0" smtClean="0"/>
              <a:t>Include a description or list of possible discipline or other remedies</a:t>
            </a:r>
          </a:p>
          <a:p>
            <a:r>
              <a:rPr lang="en-US" dirty="0" smtClean="0"/>
              <a:t>Include a statement of the standard used</a:t>
            </a:r>
          </a:p>
          <a:p>
            <a:pPr lvl="1"/>
            <a:r>
              <a:rPr lang="en-US" dirty="0" smtClean="0"/>
              <a:t>Preponderance of the evidence </a:t>
            </a:r>
            <a:r>
              <a:rPr lang="en-US" b="1" dirty="0" smtClean="0"/>
              <a:t>or</a:t>
            </a:r>
          </a:p>
          <a:p>
            <a:pPr lvl="1"/>
            <a:r>
              <a:rPr lang="en-US" dirty="0" smtClean="0"/>
              <a:t>Clear and convincing evidence</a:t>
            </a:r>
          </a:p>
          <a:p>
            <a:r>
              <a:rPr lang="en-US" dirty="0" smtClean="0"/>
              <a:t>Include appeal procedures and when appeal is available</a:t>
            </a:r>
          </a:p>
          <a:p>
            <a:r>
              <a:rPr lang="en-US" dirty="0" smtClean="0"/>
              <a:t>Include a range of supportive measures available</a:t>
            </a:r>
          </a:p>
          <a:p>
            <a:pPr lvl="1">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Informal vs. Formal complaints</a:t>
            </a:r>
            <a:endParaRPr lang="en-US" dirty="0"/>
          </a:p>
        </p:txBody>
      </p:sp>
      <p:sp>
        <p:nvSpPr>
          <p:cNvPr id="4" name="Title 3"/>
          <p:cNvSpPr>
            <a:spLocks noGrp="1"/>
          </p:cNvSpPr>
          <p:nvPr>
            <p:ph type="title"/>
          </p:nvPr>
        </p:nvSpPr>
        <p:spPr/>
        <p:txBody>
          <a:bodyPr/>
          <a:lstStyle/>
          <a:p>
            <a:r>
              <a:rPr lang="en-US" dirty="0" smtClean="0"/>
              <a:t>Procedures Upon Receipt of Report or Sexual </a:t>
            </a:r>
            <a:r>
              <a:rPr lang="en-US" dirty="0" err="1" smtClean="0"/>
              <a:t>Harassament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Report</a:t>
            </a:r>
            <a:endParaRPr lang="en-US" dirty="0"/>
          </a:p>
        </p:txBody>
      </p:sp>
      <p:sp>
        <p:nvSpPr>
          <p:cNvPr id="3" name="Content Placeholder 2"/>
          <p:cNvSpPr>
            <a:spLocks noGrp="1"/>
          </p:cNvSpPr>
          <p:nvPr>
            <p:ph sz="quarter" idx="1"/>
          </p:nvPr>
        </p:nvSpPr>
        <p:spPr/>
        <p:txBody>
          <a:bodyPr/>
          <a:lstStyle/>
          <a:p>
            <a:r>
              <a:rPr lang="en-US" dirty="0" smtClean="0"/>
              <a:t>Reports can be made by anyone and by mail, telephone, or email to Title IX Coordinator or any other school employee</a:t>
            </a:r>
          </a:p>
          <a:p>
            <a:pPr lvl="1"/>
            <a:r>
              <a:rPr lang="en-US" dirty="0" smtClean="0"/>
              <a:t>If victim reports to school employee, that employee must report to the Title IX Coordinator</a:t>
            </a:r>
          </a:p>
          <a:p>
            <a:r>
              <a:rPr lang="en-US" dirty="0" smtClean="0"/>
              <a:t>Any report triggers District responsibility</a:t>
            </a:r>
          </a:p>
          <a:p>
            <a:r>
              <a:rPr lang="en-US" dirty="0" smtClean="0"/>
              <a:t>Only the victim can file a formal complaint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vs. Formal Complaint</a:t>
            </a:r>
            <a:endParaRPr lang="en-US" dirty="0"/>
          </a:p>
        </p:txBody>
      </p:sp>
      <p:sp>
        <p:nvSpPr>
          <p:cNvPr id="3" name="Content Placeholder 2"/>
          <p:cNvSpPr>
            <a:spLocks noGrp="1"/>
          </p:cNvSpPr>
          <p:nvPr>
            <p:ph sz="quarter" idx="1"/>
          </p:nvPr>
        </p:nvSpPr>
        <p:spPr/>
        <p:txBody>
          <a:bodyPr/>
          <a:lstStyle/>
          <a:p>
            <a:r>
              <a:rPr lang="en-US" dirty="0" smtClean="0"/>
              <a:t>Formal complaint is a document filed by a complainant or one that is signed by the Title IX Coordinator alleging sexual harassment against a respondent and requesting that the District investigate the allegation of sexual harassment</a:t>
            </a:r>
          </a:p>
          <a:p>
            <a:r>
              <a:rPr lang="en-US" dirty="0" smtClean="0"/>
              <a:t>A Title IX coordinator can sign a formal complaint when the complainant will not. This will also trigger and investigation</a:t>
            </a:r>
          </a:p>
          <a:p>
            <a:r>
              <a:rPr lang="en-US" dirty="0" smtClean="0"/>
              <a:t>Informal complaint is where notice is made but no written document has been filed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a:t>
            </a:r>
            <a:endParaRPr lang="en-US" dirty="0"/>
          </a:p>
        </p:txBody>
      </p:sp>
      <p:sp>
        <p:nvSpPr>
          <p:cNvPr id="3" name="Content Placeholder 2"/>
          <p:cNvSpPr>
            <a:spLocks noGrp="1"/>
          </p:cNvSpPr>
          <p:nvPr>
            <p:ph sz="quarter" idx="1"/>
          </p:nvPr>
        </p:nvSpPr>
        <p:spPr/>
        <p:txBody>
          <a:bodyPr/>
          <a:lstStyle/>
          <a:p>
            <a:r>
              <a:rPr lang="en-US" b="1" dirty="0" smtClean="0"/>
              <a:t>Not</a:t>
            </a:r>
            <a:r>
              <a:rPr lang="en-US" dirty="0" smtClean="0"/>
              <a:t> allowed unless there has been a formal complaint filed</a:t>
            </a:r>
          </a:p>
          <a:p>
            <a:r>
              <a:rPr lang="en-US" b="1" dirty="0" smtClean="0"/>
              <a:t>Not</a:t>
            </a:r>
            <a:r>
              <a:rPr lang="en-US" dirty="0" smtClean="0"/>
              <a:t> allowed for a complaint alleging an employee harassed a student</a:t>
            </a:r>
          </a:p>
          <a:p>
            <a:r>
              <a:rPr lang="en-US" u="sng" dirty="0" smtClean="0"/>
              <a:t>Allowed</a:t>
            </a:r>
            <a:r>
              <a:rPr lang="en-US" dirty="0" smtClean="0"/>
              <a:t> at any time during formal complaint process if:</a:t>
            </a:r>
          </a:p>
          <a:p>
            <a:pPr lvl="1"/>
            <a:r>
              <a:rPr lang="en-US" u="sng" dirty="0" smtClean="0"/>
              <a:t>Both</a:t>
            </a:r>
            <a:r>
              <a:rPr lang="en-US" dirty="0" smtClean="0"/>
              <a:t> parties have been provided written notice of their rights</a:t>
            </a:r>
          </a:p>
          <a:p>
            <a:pPr lvl="1"/>
            <a:r>
              <a:rPr lang="en-US" u="sng" dirty="0" smtClean="0"/>
              <a:t>Both</a:t>
            </a:r>
            <a:r>
              <a:rPr lang="en-US" dirty="0" smtClean="0"/>
              <a:t> parties written voluntary consent is obtained</a:t>
            </a:r>
          </a:p>
          <a:p>
            <a:r>
              <a:rPr lang="en-US" dirty="0" smtClean="0"/>
              <a:t>Facilitated by Title IX Coordinator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Overview of New Regulations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Alternative to the formal grievance procedure</a:t>
            </a:r>
          </a:p>
          <a:p>
            <a:r>
              <a:rPr lang="en-US" dirty="0" smtClean="0"/>
              <a:t>Either party can withdraw consent at any time</a:t>
            </a:r>
          </a:p>
          <a:p>
            <a:r>
              <a:rPr lang="en-US" dirty="0" smtClean="0"/>
              <a:t>Must be an equitable process</a:t>
            </a:r>
          </a:p>
          <a:p>
            <a:r>
              <a:rPr lang="en-US" dirty="0" smtClean="0"/>
              <a:t>Mediated by neutral third party</a:t>
            </a:r>
          </a:p>
          <a:p>
            <a:r>
              <a:rPr lang="en-US" dirty="0" smtClean="0"/>
              <a:t>Both parties must be notified, in writing, of the informal resolution process. This notice must include:</a:t>
            </a:r>
          </a:p>
          <a:p>
            <a:pPr lvl="1"/>
            <a:r>
              <a:rPr lang="en-US" dirty="0" smtClean="0"/>
              <a:t>Allegations made in the formal complaint</a:t>
            </a:r>
          </a:p>
          <a:p>
            <a:pPr lvl="1"/>
            <a:r>
              <a:rPr lang="en-US" dirty="0" smtClean="0"/>
              <a:t>Requirements of the informal resolution process</a:t>
            </a:r>
          </a:p>
          <a:p>
            <a:pPr lvl="1"/>
            <a:r>
              <a:rPr lang="en-US" dirty="0" smtClean="0"/>
              <a:t>What elements of the process will remain confidential and which elements will not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Notices Trigger Responsibility!</a:t>
            </a:r>
            <a:endParaRPr lang="en-US" dirty="0"/>
          </a:p>
        </p:txBody>
      </p:sp>
      <p:sp>
        <p:nvSpPr>
          <p:cNvPr id="3" name="Content Placeholder 2"/>
          <p:cNvSpPr>
            <a:spLocks noGrp="1"/>
          </p:cNvSpPr>
          <p:nvPr>
            <p:ph sz="quarter" idx="1"/>
          </p:nvPr>
        </p:nvSpPr>
        <p:spPr/>
        <p:txBody>
          <a:bodyPr/>
          <a:lstStyle/>
          <a:p>
            <a:r>
              <a:rPr lang="en-US" dirty="0" smtClean="0"/>
              <a:t>Even if a formal complaint is not filed, the Title IX Coordinator MUST initially:</a:t>
            </a:r>
          </a:p>
          <a:p>
            <a:pPr lvl="1"/>
            <a:r>
              <a:rPr lang="en-US" dirty="0" smtClean="0"/>
              <a:t>Contact complainant to discuss supportive measures</a:t>
            </a:r>
          </a:p>
          <a:p>
            <a:pPr lvl="1"/>
            <a:r>
              <a:rPr lang="en-US" dirty="0" smtClean="0"/>
              <a:t>Consider the complainant’s wishes with respect to supportive measures</a:t>
            </a:r>
          </a:p>
          <a:p>
            <a:pPr lvl="1"/>
            <a:r>
              <a:rPr lang="en-US" dirty="0" smtClean="0"/>
              <a:t>Inform complainant of the availability of supportive measures with or without the filing of a formal complaint</a:t>
            </a:r>
          </a:p>
          <a:p>
            <a:pPr lvl="1"/>
            <a:r>
              <a:rPr lang="en-US" dirty="0" smtClean="0"/>
              <a:t>Explain the process to file a formal complaint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Measures</a:t>
            </a:r>
            <a:endParaRPr lang="en-US" dirty="0"/>
          </a:p>
        </p:txBody>
      </p:sp>
      <p:sp>
        <p:nvSpPr>
          <p:cNvPr id="3" name="Content Placeholder 2"/>
          <p:cNvSpPr>
            <a:spLocks noGrp="1"/>
          </p:cNvSpPr>
          <p:nvPr>
            <p:ph sz="quarter" idx="1"/>
          </p:nvPr>
        </p:nvSpPr>
        <p:spPr/>
        <p:txBody>
          <a:bodyPr/>
          <a:lstStyle/>
          <a:p>
            <a:r>
              <a:rPr lang="en-US" dirty="0" smtClean="0"/>
              <a:t>Supportive measures are non-disciplinary, non-punitive, individualized services, offered as appropriate and without charge to a complainant or a respondent before or after the filing of a formal complaint or where no formal complaint has been filed.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Supportive Measures</a:t>
            </a:r>
            <a:endParaRPr lang="en-US" dirty="0"/>
          </a:p>
        </p:txBody>
      </p:sp>
      <p:sp>
        <p:nvSpPr>
          <p:cNvPr id="3" name="Content Placeholder 2"/>
          <p:cNvSpPr>
            <a:spLocks noGrp="1"/>
          </p:cNvSpPr>
          <p:nvPr>
            <p:ph sz="quarter" idx="1"/>
          </p:nvPr>
        </p:nvSpPr>
        <p:spPr/>
        <p:txBody>
          <a:bodyPr/>
          <a:lstStyle/>
          <a:p>
            <a:r>
              <a:rPr lang="en-US" dirty="0" smtClean="0"/>
              <a:t>Counseling</a:t>
            </a:r>
          </a:p>
          <a:p>
            <a:r>
              <a:rPr lang="en-US" dirty="0" smtClean="0"/>
              <a:t>Course modifications</a:t>
            </a:r>
          </a:p>
          <a:p>
            <a:r>
              <a:rPr lang="en-US" dirty="0" smtClean="0"/>
              <a:t>Schedule changes</a:t>
            </a:r>
          </a:p>
          <a:p>
            <a:r>
              <a:rPr lang="en-US" dirty="0" smtClean="0"/>
              <a:t>Increased monitoring or supervisions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Measures MUST</a:t>
            </a:r>
            <a:endParaRPr lang="en-US" dirty="0"/>
          </a:p>
        </p:txBody>
      </p:sp>
      <p:sp>
        <p:nvSpPr>
          <p:cNvPr id="3" name="Content Placeholder 2"/>
          <p:cNvSpPr>
            <a:spLocks noGrp="1"/>
          </p:cNvSpPr>
          <p:nvPr>
            <p:ph sz="quarter" idx="1"/>
          </p:nvPr>
        </p:nvSpPr>
        <p:spPr/>
        <p:txBody>
          <a:bodyPr/>
          <a:lstStyle/>
          <a:p>
            <a:r>
              <a:rPr lang="en-US" dirty="0" smtClean="0"/>
              <a:t>Be designed to restore or preserve equal access to education programs and activities</a:t>
            </a:r>
          </a:p>
          <a:p>
            <a:r>
              <a:rPr lang="en-US" dirty="0" smtClean="0"/>
              <a:t>Not unreasonably burden either a complainant or respondent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Measures DON’TS</a:t>
            </a:r>
            <a:endParaRPr lang="en-US" dirty="0"/>
          </a:p>
        </p:txBody>
      </p:sp>
      <p:sp>
        <p:nvSpPr>
          <p:cNvPr id="3" name="Content Placeholder 2"/>
          <p:cNvSpPr>
            <a:spLocks noGrp="1"/>
          </p:cNvSpPr>
          <p:nvPr>
            <p:ph sz="quarter" idx="1"/>
          </p:nvPr>
        </p:nvSpPr>
        <p:spPr/>
        <p:txBody>
          <a:bodyPr/>
          <a:lstStyle/>
          <a:p>
            <a:r>
              <a:rPr lang="en-US" dirty="0" smtClean="0"/>
              <a:t>Do not sanction or discipline respondent in any way until grievance procedure has been followed</a:t>
            </a:r>
          </a:p>
          <a:p>
            <a:pPr lvl="1"/>
            <a:r>
              <a:rPr lang="en-US" dirty="0" smtClean="0"/>
              <a:t>Do not completely remove a student respondent from an activity as a supportive measure for complainant</a:t>
            </a:r>
          </a:p>
          <a:p>
            <a:pPr lvl="2"/>
            <a:r>
              <a:rPr lang="en-US" dirty="0" smtClean="0"/>
              <a:t>UNLESS there is need for an emergency removal; which can only happen if necessary to protect an individual from IMMEDIATE THREAT TO </a:t>
            </a:r>
            <a:r>
              <a:rPr lang="en-US" b="1" u="sng" dirty="0" smtClean="0"/>
              <a:t>PHYSICAL</a:t>
            </a:r>
            <a:r>
              <a:rPr lang="en-US" dirty="0" smtClean="0"/>
              <a:t> HEALTH OR SAFETY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Written Notice Requirements: Formal Complaint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Written notice must include:</a:t>
            </a:r>
          </a:p>
          <a:p>
            <a:pPr lvl="1"/>
            <a:r>
              <a:rPr lang="en-US" dirty="0" smtClean="0"/>
              <a:t>Notice of the District’s grievance process, including any informal resolution process,</a:t>
            </a:r>
          </a:p>
          <a:p>
            <a:pPr lvl="1"/>
            <a:r>
              <a:rPr lang="en-US" dirty="0" smtClean="0"/>
              <a:t>Notice of allegations, with enough detail to allow respondent to respond (names of parties, conduct alleged, date and location of conduct if known),</a:t>
            </a:r>
          </a:p>
          <a:p>
            <a:pPr lvl="1"/>
            <a:r>
              <a:rPr lang="en-US" dirty="0" smtClean="0"/>
              <a:t>Notice of parties’ rights to have an attorney or non-attorney advisor inspect and review evidence,</a:t>
            </a:r>
          </a:p>
          <a:p>
            <a:pPr lvl="1"/>
            <a:r>
              <a:rPr lang="en-US" dirty="0" smtClean="0"/>
              <a:t>A statement that the respondent is presumed not responsible for conduct and that a determination will not be made until the conclusion of the grievance process; and </a:t>
            </a:r>
          </a:p>
          <a:p>
            <a:pPr lvl="1"/>
            <a:r>
              <a:rPr lang="en-US" dirty="0" smtClean="0"/>
              <a:t>Notice of any provisions in the code of conduct that prohibit knowingly making false statements or providing false evidence during the grievance process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Written Notice Requirements: Formal Complaint</a:t>
            </a:r>
            <a:endParaRPr lang="en-US" dirty="0"/>
          </a:p>
        </p:txBody>
      </p:sp>
      <p:sp>
        <p:nvSpPr>
          <p:cNvPr id="3" name="Content Placeholder 2"/>
          <p:cNvSpPr>
            <a:spLocks noGrp="1"/>
          </p:cNvSpPr>
          <p:nvPr>
            <p:ph sz="quarter" idx="1"/>
          </p:nvPr>
        </p:nvSpPr>
        <p:spPr/>
        <p:txBody>
          <a:bodyPr/>
          <a:lstStyle/>
          <a:p>
            <a:r>
              <a:rPr lang="en-US" dirty="0" smtClean="0"/>
              <a:t>If, during the course of the investigation, the District decides to investigate additional allegations involving </a:t>
            </a:r>
            <a:r>
              <a:rPr lang="en-US" smtClean="0"/>
              <a:t>the complainant </a:t>
            </a:r>
            <a:r>
              <a:rPr lang="en-US" dirty="0" smtClean="0"/>
              <a:t>or respondent that were not included in the initial notice/formal complaint, the District must provide written notice of the additional allegations and allow enough time to respond to the new allegations.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normAutofit fontScale="90000"/>
          </a:bodyPr>
          <a:lstStyle/>
          <a:p>
            <a:r>
              <a:rPr lang="en-US" dirty="0" smtClean="0"/>
              <a:t>Understanding the Federal Regulation’s Definition of Sexual Harassment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Sexual Harassment</a:t>
            </a:r>
            <a:endParaRPr lang="en-US" dirty="0"/>
          </a:p>
        </p:txBody>
      </p:sp>
      <p:sp>
        <p:nvSpPr>
          <p:cNvPr id="5" name="Content Placeholder 4"/>
          <p:cNvSpPr>
            <a:spLocks noGrp="1"/>
          </p:cNvSpPr>
          <p:nvPr>
            <p:ph sz="quarter" idx="1"/>
          </p:nvPr>
        </p:nvSpPr>
        <p:spPr/>
        <p:txBody>
          <a:bodyPr/>
          <a:lstStyle/>
          <a:p>
            <a:r>
              <a:rPr lang="en-US" dirty="0" smtClean="0"/>
              <a:t>The regulations use a definition of sexual harassment that is designed to protect the 1</a:t>
            </a:r>
            <a:r>
              <a:rPr lang="en-US" baseline="30000" dirty="0" smtClean="0"/>
              <a:t>st</a:t>
            </a:r>
            <a:r>
              <a:rPr lang="en-US" dirty="0" smtClean="0"/>
              <a:t> Amendment rights of students and teachers by:</a:t>
            </a:r>
          </a:p>
          <a:p>
            <a:pPr lvl="1"/>
            <a:r>
              <a:rPr lang="en-US" dirty="0" smtClean="0"/>
              <a:t>Making a distinction between physical conduct and speech</a:t>
            </a:r>
          </a:p>
          <a:p>
            <a:pPr lvl="1"/>
            <a:r>
              <a:rPr lang="en-US" dirty="0" smtClean="0"/>
              <a:t>Speech is largely protected unless it rises to high standard</a:t>
            </a:r>
          </a:p>
          <a:p>
            <a:pPr lvl="2"/>
            <a:r>
              <a:rPr lang="en-US" dirty="0" smtClean="0"/>
              <a:t>No prior restraint on speech</a:t>
            </a:r>
          </a:p>
          <a:p>
            <a:pPr lvl="1"/>
            <a:r>
              <a:rPr lang="en-US" dirty="0" smtClean="0"/>
              <a:t>Physical conduct is </a:t>
            </a:r>
            <a:r>
              <a:rPr lang="en-US" i="1" dirty="0" smtClean="0"/>
              <a:t>per se (in itself) </a:t>
            </a:r>
            <a:r>
              <a:rPr lang="en-US" dirty="0" smtClean="0"/>
              <a:t>actionable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Title IX?</a:t>
            </a:r>
            <a:endParaRPr lang="en-US" dirty="0"/>
          </a:p>
        </p:txBody>
      </p:sp>
      <p:sp>
        <p:nvSpPr>
          <p:cNvPr id="3" name="Content Placeholder 2"/>
          <p:cNvSpPr>
            <a:spLocks noGrp="1"/>
          </p:cNvSpPr>
          <p:nvPr>
            <p:ph sz="quarter" idx="1"/>
          </p:nvPr>
        </p:nvSpPr>
        <p:spPr/>
        <p:txBody>
          <a:bodyPr/>
          <a:lstStyle/>
          <a:p>
            <a:r>
              <a:rPr lang="en-US" dirty="0" smtClean="0"/>
              <a:t>Title IX of the Education Amendments Act of 1972 is a Federal law.</a:t>
            </a:r>
          </a:p>
          <a:p>
            <a:r>
              <a:rPr lang="en-US" dirty="0" smtClean="0"/>
              <a:t>According to the NCAA (2022) the law states “No person in the United States shall on the basis of sex, be excluded from participation in, be denied the benefits of, or be subjected to discrimination under any education program or activity receiving Federal financial assistance.”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Sexual Harassment</a:t>
            </a:r>
            <a:endParaRPr lang="en-US" dirty="0"/>
          </a:p>
        </p:txBody>
      </p:sp>
      <p:sp>
        <p:nvSpPr>
          <p:cNvPr id="3" name="Content Placeholder 2"/>
          <p:cNvSpPr>
            <a:spLocks noGrp="1"/>
          </p:cNvSpPr>
          <p:nvPr>
            <p:ph sz="quarter" idx="1"/>
          </p:nvPr>
        </p:nvSpPr>
        <p:spPr/>
        <p:txBody>
          <a:bodyPr/>
          <a:lstStyle/>
          <a:p>
            <a:r>
              <a:rPr lang="en-US" dirty="0" smtClean="0"/>
              <a:t>Conduct on the basis of sex that meets one or more of the following:</a:t>
            </a:r>
          </a:p>
          <a:p>
            <a:pPr lvl="1"/>
            <a:r>
              <a:rPr lang="en-US" dirty="0" smtClean="0"/>
              <a:t>A District employee conditions the provision of an aid, benefit, or service of the district on an individual’s participation in unwelcome sexual conduct;</a:t>
            </a:r>
          </a:p>
          <a:p>
            <a:pPr lvl="1"/>
            <a:r>
              <a:rPr lang="en-US" dirty="0" smtClean="0"/>
              <a:t>Unwelcome conduct that a reasonable person would find to be so severe, pervasive, and objectively offensive that it “effectively denies a person equal access” to the District’s education program or activity;</a:t>
            </a:r>
          </a:p>
          <a:p>
            <a:pPr lvl="1"/>
            <a:r>
              <a:rPr lang="en-US" dirty="0" smtClean="0"/>
              <a:t>Sexual assault, dating violence, domestic violence, or stalking.</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Element 1</a:t>
            </a:r>
            <a:endParaRPr lang="en-US" dirty="0"/>
          </a:p>
        </p:txBody>
      </p:sp>
      <p:sp>
        <p:nvSpPr>
          <p:cNvPr id="3" name="Content Placeholder 2"/>
          <p:cNvSpPr>
            <a:spLocks noGrp="1"/>
          </p:cNvSpPr>
          <p:nvPr>
            <p:ph sz="quarter" idx="1"/>
          </p:nvPr>
        </p:nvSpPr>
        <p:spPr/>
        <p:txBody>
          <a:bodyPr/>
          <a:lstStyle/>
          <a:p>
            <a:r>
              <a:rPr lang="en-US" dirty="0" smtClean="0"/>
              <a:t>Element 1 is considered “quid pro quo” harassment. It;</a:t>
            </a:r>
          </a:p>
          <a:p>
            <a:pPr lvl="1"/>
            <a:r>
              <a:rPr lang="en-US" dirty="0" smtClean="0"/>
              <a:t>Does not require a severe, pervasive, and objectively offensive analysis</a:t>
            </a:r>
          </a:p>
          <a:p>
            <a:pPr lvl="1"/>
            <a:r>
              <a:rPr lang="en-US" dirty="0" smtClean="0"/>
              <a:t>Is, by its very terms, will deny access to the program</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Element 2</a:t>
            </a:r>
            <a:endParaRPr lang="en-US" dirty="0"/>
          </a:p>
        </p:txBody>
      </p:sp>
      <p:sp>
        <p:nvSpPr>
          <p:cNvPr id="3" name="Content Placeholder 2"/>
          <p:cNvSpPr>
            <a:spLocks noGrp="1"/>
          </p:cNvSpPr>
          <p:nvPr>
            <p:ph sz="quarter" idx="1"/>
          </p:nvPr>
        </p:nvSpPr>
        <p:spPr/>
        <p:txBody>
          <a:bodyPr/>
          <a:lstStyle/>
          <a:p>
            <a:r>
              <a:rPr lang="en-US" dirty="0" smtClean="0"/>
              <a:t>Requires the unwelcome sexual conduct to be:</a:t>
            </a:r>
          </a:p>
          <a:p>
            <a:pPr lvl="1"/>
            <a:r>
              <a:rPr lang="en-US" dirty="0" smtClean="0"/>
              <a:t>Severe AND</a:t>
            </a:r>
          </a:p>
          <a:p>
            <a:pPr lvl="1"/>
            <a:r>
              <a:rPr lang="en-US" dirty="0" smtClean="0"/>
              <a:t>Pervasive AND</a:t>
            </a:r>
          </a:p>
          <a:p>
            <a:pPr lvl="1"/>
            <a:r>
              <a:rPr lang="en-US" dirty="0" smtClean="0"/>
              <a:t>Objectively Offensive</a:t>
            </a:r>
          </a:p>
          <a:p>
            <a:r>
              <a:rPr lang="en-US" dirty="0" smtClean="0"/>
              <a:t>Such that the victim is denied equal access to the District’s programs and activities</a:t>
            </a:r>
          </a:p>
          <a:p>
            <a:r>
              <a:rPr lang="en-US" dirty="0" smtClean="0"/>
              <a:t>Narrowly tailored to protect 1st Amendment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Element 3</a:t>
            </a:r>
            <a:endParaRPr lang="en-US" dirty="0"/>
          </a:p>
        </p:txBody>
      </p:sp>
      <p:sp>
        <p:nvSpPr>
          <p:cNvPr id="3" name="Content Placeholder 2"/>
          <p:cNvSpPr>
            <a:spLocks noGrp="1"/>
          </p:cNvSpPr>
          <p:nvPr>
            <p:ph sz="quarter" idx="1"/>
          </p:nvPr>
        </p:nvSpPr>
        <p:spPr/>
        <p:txBody>
          <a:bodyPr/>
          <a:lstStyle/>
          <a:p>
            <a:r>
              <a:rPr lang="en-US" dirty="0" smtClean="0"/>
              <a:t>Offenses based on violence (sexual assault, dating violence, domestic violence, stalking):</a:t>
            </a:r>
          </a:p>
          <a:p>
            <a:pPr lvl="1"/>
            <a:r>
              <a:rPr lang="en-US" dirty="0" smtClean="0"/>
              <a:t>Does not require serve and pervasive analysis</a:t>
            </a:r>
          </a:p>
          <a:p>
            <a:pPr lvl="1"/>
            <a:r>
              <a:rPr lang="en-US" dirty="0" smtClean="0"/>
              <a:t>When it occurs, equal access is denied</a:t>
            </a:r>
          </a:p>
          <a:p>
            <a:pPr lvl="1"/>
            <a:r>
              <a:rPr lang="en-US" dirty="0" smtClean="0"/>
              <a:t>Like Element 1, it is </a:t>
            </a:r>
            <a:r>
              <a:rPr lang="en-US" i="1" dirty="0" smtClean="0"/>
              <a:t>per se </a:t>
            </a:r>
            <a:r>
              <a:rPr lang="en-US" dirty="0" smtClean="0"/>
              <a:t>actionable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Dismissal Prior To Determination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Mandatory Dismissal of Formal Complaints</a:t>
            </a:r>
            <a:endParaRPr lang="en-US" dirty="0"/>
          </a:p>
        </p:txBody>
      </p:sp>
      <p:sp>
        <p:nvSpPr>
          <p:cNvPr id="5" name="Content Placeholder 4"/>
          <p:cNvSpPr>
            <a:spLocks noGrp="1"/>
          </p:cNvSpPr>
          <p:nvPr>
            <p:ph sz="quarter" idx="1"/>
          </p:nvPr>
        </p:nvSpPr>
        <p:spPr/>
        <p:txBody>
          <a:bodyPr/>
          <a:lstStyle/>
          <a:p>
            <a:r>
              <a:rPr lang="en-US" dirty="0" smtClean="0"/>
              <a:t>A formal complaint MUST be dismissed if:</a:t>
            </a:r>
          </a:p>
          <a:p>
            <a:pPr lvl="1"/>
            <a:r>
              <a:rPr lang="en-US" dirty="0" smtClean="0"/>
              <a:t>The complaint does not state an allegation of sexual harassment or the allegation does not meet the definition of sexual harassment, even if all facts are found to be true</a:t>
            </a:r>
          </a:p>
          <a:p>
            <a:pPr lvl="1"/>
            <a:r>
              <a:rPr lang="en-US" dirty="0" smtClean="0"/>
              <a:t>The sexual harassment, even if it did occur, did not occur in the District’s educational program or activity</a:t>
            </a:r>
          </a:p>
          <a:p>
            <a:pPr lvl="1"/>
            <a:r>
              <a:rPr lang="en-US" dirty="0" smtClean="0"/>
              <a:t>The sexual harassment did not occur against a person in the United States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Permissive Dismissal</a:t>
            </a:r>
            <a:endParaRPr lang="en-US" dirty="0"/>
          </a:p>
        </p:txBody>
      </p:sp>
      <p:sp>
        <p:nvSpPr>
          <p:cNvPr id="3" name="Content Placeholder 2"/>
          <p:cNvSpPr>
            <a:spLocks noGrp="1"/>
          </p:cNvSpPr>
          <p:nvPr>
            <p:ph sz="quarter" idx="1"/>
          </p:nvPr>
        </p:nvSpPr>
        <p:spPr/>
        <p:txBody>
          <a:bodyPr/>
          <a:lstStyle/>
          <a:p>
            <a:r>
              <a:rPr lang="en-US" dirty="0" smtClean="0"/>
              <a:t>A formal complaint MAY be dismissed if:</a:t>
            </a:r>
          </a:p>
          <a:p>
            <a:pPr lvl="1"/>
            <a:r>
              <a:rPr lang="en-US" dirty="0" smtClean="0"/>
              <a:t>The complainant notifies the Title IX Coordinator that they want to withdraw the complaint</a:t>
            </a:r>
          </a:p>
          <a:p>
            <a:pPr lvl="1"/>
            <a:r>
              <a:rPr lang="en-US" dirty="0" smtClean="0"/>
              <a:t>If the respondent’s employment or enrollment with the District ends</a:t>
            </a:r>
          </a:p>
          <a:p>
            <a:pPr lvl="1"/>
            <a:r>
              <a:rPr lang="en-US" dirty="0" smtClean="0"/>
              <a:t>If circumstances, such as several years between the conduct and the complaint or a  complainant’s refusal to cooperate, prevents the gathering of evidence sufficient to render </a:t>
            </a:r>
            <a:r>
              <a:rPr lang="en-US" smtClean="0"/>
              <a:t>a determination</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Conducting Investigations: The Investigator</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Investigator Conflict of Interest</a:t>
            </a:r>
            <a:endParaRPr lang="en-US" dirty="0"/>
          </a:p>
        </p:txBody>
      </p:sp>
      <p:sp>
        <p:nvSpPr>
          <p:cNvPr id="5" name="Content Placeholder 4"/>
          <p:cNvSpPr>
            <a:spLocks noGrp="1"/>
          </p:cNvSpPr>
          <p:nvPr>
            <p:ph sz="quarter" idx="1"/>
          </p:nvPr>
        </p:nvSpPr>
        <p:spPr/>
        <p:txBody>
          <a:bodyPr/>
          <a:lstStyle/>
          <a:p>
            <a:r>
              <a:rPr lang="en-US" dirty="0" smtClean="0"/>
              <a:t>Must not have a conflict of interest…..</a:t>
            </a:r>
          </a:p>
          <a:p>
            <a:pPr lvl="1"/>
            <a:r>
              <a:rPr lang="en-US" dirty="0" smtClean="0"/>
              <a:t>Against the specific complainant or respondent or</a:t>
            </a:r>
          </a:p>
          <a:p>
            <a:pPr lvl="1"/>
            <a:r>
              <a:rPr lang="en-US" dirty="0" smtClean="0"/>
              <a:t>Against complainants or respondents in general</a:t>
            </a:r>
          </a:p>
          <a:p>
            <a:r>
              <a:rPr lang="en-US" dirty="0" smtClean="0"/>
              <a:t>If you have a conflict of interest, notify the Title IX Coordinator immediately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Investigation</a:t>
            </a:r>
            <a:endParaRPr lang="en-US" dirty="0"/>
          </a:p>
        </p:txBody>
      </p:sp>
      <p:sp>
        <p:nvSpPr>
          <p:cNvPr id="3" name="Content Placeholder 2"/>
          <p:cNvSpPr>
            <a:spLocks noGrp="1"/>
          </p:cNvSpPr>
          <p:nvPr>
            <p:ph sz="quarter" idx="1"/>
          </p:nvPr>
        </p:nvSpPr>
        <p:spPr/>
        <p:txBody>
          <a:bodyPr/>
          <a:lstStyle/>
          <a:p>
            <a:r>
              <a:rPr lang="en-US" dirty="0" smtClean="0"/>
              <a:t>Meet the timeline set out in the District’s policy</a:t>
            </a:r>
          </a:p>
          <a:p>
            <a:r>
              <a:rPr lang="en-US" dirty="0" smtClean="0"/>
              <a:t>If there is a temporary delay for good cause, provide written notice to both parties explaining the reason for the delay</a:t>
            </a:r>
          </a:p>
          <a:p>
            <a:r>
              <a:rPr lang="en-US" dirty="0" smtClean="0"/>
              <a:t>Normal school operations DO NOT create good cause for a temporary delay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and Different?</a:t>
            </a:r>
            <a:endParaRPr lang="en-US" dirty="0"/>
          </a:p>
        </p:txBody>
      </p:sp>
      <p:sp>
        <p:nvSpPr>
          <p:cNvPr id="3" name="Content Placeholder 2"/>
          <p:cNvSpPr>
            <a:spLocks noGrp="1"/>
          </p:cNvSpPr>
          <p:nvPr>
            <p:ph sz="quarter" idx="1"/>
          </p:nvPr>
        </p:nvSpPr>
        <p:spPr/>
        <p:txBody>
          <a:bodyPr/>
          <a:lstStyle/>
          <a:p>
            <a:r>
              <a:rPr lang="en-US" dirty="0" smtClean="0"/>
              <a:t>May 6, 2020 U.S. Department of Education and Office of Civil Rights issued an amendment to Title IX regulations.</a:t>
            </a:r>
          </a:p>
          <a:p>
            <a:r>
              <a:rPr lang="en-US" dirty="0" smtClean="0"/>
              <a:t>This final rule took effect on August 14, 2020. This rule requires schools to:</a:t>
            </a:r>
          </a:p>
          <a:p>
            <a:pPr lvl="1"/>
            <a:r>
              <a:rPr lang="en-US" dirty="0" smtClean="0"/>
              <a:t>Have a policy in place that outlines the processes for filing a Title IX Complaint.</a:t>
            </a:r>
          </a:p>
          <a:p>
            <a:pPr lvl="1"/>
            <a:r>
              <a:rPr lang="en-US" dirty="0" smtClean="0"/>
              <a:t>Investigate complaints related to Title IX.</a:t>
            </a:r>
          </a:p>
          <a:p>
            <a:pPr lvl="1"/>
            <a:r>
              <a:rPr lang="en-US" dirty="0" smtClean="0"/>
              <a:t>Hold a hearing to determine responsibility in Title IX complaints.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a Good Cause Delay in Completion</a:t>
            </a:r>
            <a:endParaRPr lang="en-US" dirty="0"/>
          </a:p>
        </p:txBody>
      </p:sp>
      <p:sp>
        <p:nvSpPr>
          <p:cNvPr id="3" name="Content Placeholder 2"/>
          <p:cNvSpPr>
            <a:spLocks noGrp="1"/>
          </p:cNvSpPr>
          <p:nvPr>
            <p:ph sz="quarter" idx="1"/>
          </p:nvPr>
        </p:nvSpPr>
        <p:spPr/>
        <p:txBody>
          <a:bodyPr/>
          <a:lstStyle/>
          <a:p>
            <a:r>
              <a:rPr lang="en-US" dirty="0" smtClean="0"/>
              <a:t>Concurrent law enforcement activity</a:t>
            </a:r>
          </a:p>
          <a:p>
            <a:r>
              <a:rPr lang="en-US" dirty="0" smtClean="0"/>
              <a:t>Witness availability</a:t>
            </a:r>
          </a:p>
          <a:p>
            <a:r>
              <a:rPr lang="en-US" dirty="0" smtClean="0"/>
              <a:t>A pandemic-related reason (illness, unavailability)</a:t>
            </a:r>
          </a:p>
          <a:p>
            <a:r>
              <a:rPr lang="en-US" dirty="0" smtClean="0"/>
              <a:t>District breaks</a:t>
            </a:r>
          </a:p>
          <a:p>
            <a:r>
              <a:rPr lang="en-US" dirty="0" smtClean="0"/>
              <a:t>Absence of a party</a:t>
            </a:r>
          </a:p>
          <a:p>
            <a:r>
              <a:rPr lang="en-US" dirty="0" smtClean="0"/>
              <a:t>Availability of party’s advisor</a:t>
            </a:r>
          </a:p>
          <a:p>
            <a:r>
              <a:rPr lang="en-US" dirty="0" smtClean="0"/>
              <a:t>Need for language assistance or ADA accommodations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Basics</a:t>
            </a:r>
            <a:endParaRPr lang="en-US" dirty="0"/>
          </a:p>
        </p:txBody>
      </p:sp>
      <p:sp>
        <p:nvSpPr>
          <p:cNvPr id="3" name="Content Placeholder 2"/>
          <p:cNvSpPr>
            <a:spLocks noGrp="1"/>
          </p:cNvSpPr>
          <p:nvPr>
            <p:ph sz="quarter" idx="1"/>
          </p:nvPr>
        </p:nvSpPr>
        <p:spPr/>
        <p:txBody>
          <a:bodyPr/>
          <a:lstStyle/>
          <a:p>
            <a:r>
              <a:rPr lang="en-US" dirty="0" smtClean="0"/>
              <a:t>Burden of proof is on the District</a:t>
            </a:r>
          </a:p>
          <a:p>
            <a:r>
              <a:rPr lang="en-US" dirty="0" smtClean="0"/>
              <a:t>No restrictions are placed on the rights of the parties to discuss allegations or gather and present evidence (can not put a gage order in place)</a:t>
            </a:r>
          </a:p>
          <a:p>
            <a:r>
              <a:rPr lang="en-US" dirty="0" smtClean="0"/>
              <a:t>Both parties have the same opportunity to be present during interviews</a:t>
            </a:r>
          </a:p>
          <a:p>
            <a:r>
              <a:rPr lang="en-US" dirty="0" smtClean="0"/>
              <a:t>Both parties provided with written notice of date, time, participants, purpose, and location of each investigative interview with sufficient time allowed to prepare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Basics</a:t>
            </a:r>
            <a:endParaRPr lang="en-US" dirty="0"/>
          </a:p>
        </p:txBody>
      </p:sp>
      <p:sp>
        <p:nvSpPr>
          <p:cNvPr id="3" name="Content Placeholder 2"/>
          <p:cNvSpPr>
            <a:spLocks noGrp="1"/>
          </p:cNvSpPr>
          <p:nvPr>
            <p:ph sz="quarter" idx="1"/>
          </p:nvPr>
        </p:nvSpPr>
        <p:spPr/>
        <p:txBody>
          <a:bodyPr/>
          <a:lstStyle/>
          <a:p>
            <a:r>
              <a:rPr lang="en-US" dirty="0" smtClean="0"/>
              <a:t>All evidence is provided to the parties, and any attorney/advisor, by sending the evidence to the parties in an electronic or hard copy format and allowing the parties 10 days to submit a written response</a:t>
            </a:r>
          </a:p>
          <a:p>
            <a:pPr lvl="1"/>
            <a:r>
              <a:rPr lang="en-US" dirty="0" smtClean="0"/>
              <a:t>Provide both parties an equal opportunity to inspect and review evidence gathered as part of the investigation that is directly related to the allegations raised in the formal complaint</a:t>
            </a:r>
          </a:p>
          <a:p>
            <a:pPr lvl="1"/>
            <a:r>
              <a:rPr lang="en-US" dirty="0" smtClean="0"/>
              <a:t>Include evidence you do not intend to rely on when drafting the investigation report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Investigating the Complaint</a:t>
            </a:r>
            <a:endParaRPr lang="en-US" dirty="0"/>
          </a:p>
        </p:txBody>
      </p:sp>
      <p:sp>
        <p:nvSpPr>
          <p:cNvPr id="3" name="Content Placeholder 2"/>
          <p:cNvSpPr>
            <a:spLocks noGrp="1"/>
          </p:cNvSpPr>
          <p:nvPr>
            <p:ph sz="quarter" idx="1"/>
          </p:nvPr>
        </p:nvSpPr>
        <p:spPr/>
        <p:txBody>
          <a:bodyPr/>
          <a:lstStyle/>
          <a:p>
            <a:r>
              <a:rPr lang="en-US" dirty="0" smtClean="0"/>
              <a:t>You must gather the relevant evidence:</a:t>
            </a:r>
          </a:p>
          <a:p>
            <a:pPr lvl="1"/>
            <a:r>
              <a:rPr lang="en-US" dirty="0" smtClean="0"/>
              <a:t>Do not require or rely on the parties to provide you evidence</a:t>
            </a:r>
          </a:p>
          <a:p>
            <a:pPr lvl="1"/>
            <a:r>
              <a:rPr lang="en-US" dirty="0" smtClean="0"/>
              <a:t>You may not require a party to provide evidence that would be legally protected under attorney-client privilege, doctor-patient privilege, spousal privilege, outside counseling records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Investigating the Complaint</a:t>
            </a:r>
            <a:endParaRPr lang="en-US" dirty="0"/>
          </a:p>
        </p:txBody>
      </p:sp>
      <p:sp>
        <p:nvSpPr>
          <p:cNvPr id="3" name="Content Placeholder 2"/>
          <p:cNvSpPr>
            <a:spLocks noGrp="1"/>
          </p:cNvSpPr>
          <p:nvPr>
            <p:ph sz="quarter" idx="1"/>
          </p:nvPr>
        </p:nvSpPr>
        <p:spPr/>
        <p:txBody>
          <a:bodyPr/>
          <a:lstStyle/>
          <a:p>
            <a:r>
              <a:rPr lang="en-US" dirty="0" smtClean="0"/>
              <a:t>Both parties must have equal opportunity to present witnesses and evidence</a:t>
            </a:r>
          </a:p>
          <a:p>
            <a:pPr lvl="1"/>
            <a:r>
              <a:rPr lang="en-US" dirty="0" smtClean="0"/>
              <a:t>Interview both parties and ask both parties</a:t>
            </a:r>
          </a:p>
          <a:p>
            <a:pPr lvl="2"/>
            <a:r>
              <a:rPr lang="en-US" dirty="0" smtClean="0"/>
              <a:t>To provide any documents they think are relevant</a:t>
            </a:r>
          </a:p>
          <a:p>
            <a:pPr lvl="2"/>
            <a:r>
              <a:rPr lang="en-US" dirty="0" smtClean="0"/>
              <a:t>Who else they think you should talk to and then interview the witnesses identified by the parties</a:t>
            </a:r>
          </a:p>
          <a:p>
            <a:pPr lvl="1"/>
            <a:r>
              <a:rPr lang="en-US" dirty="0" smtClean="0"/>
              <a:t>Do not restrict either party’s ability to discuss the allegations or gather and present evidence</a:t>
            </a:r>
          </a:p>
          <a:p>
            <a:pPr lvl="1"/>
            <a:r>
              <a:rPr lang="en-US" dirty="0" smtClean="0"/>
              <a:t>Must allow both parties to have an advisor</a:t>
            </a:r>
          </a:p>
          <a:p>
            <a:pPr lvl="2"/>
            <a:r>
              <a:rPr lang="en-US" dirty="0" smtClean="0"/>
              <a:t>You may restrict the extent to which the advisor can participate, so long as restrictions apply to both parties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Investigation Report</a:t>
            </a:r>
            <a:endParaRPr lang="en-US" dirty="0"/>
          </a:p>
        </p:txBody>
      </p:sp>
      <p:sp>
        <p:nvSpPr>
          <p:cNvPr id="3" name="Content Placeholder 2"/>
          <p:cNvSpPr>
            <a:spLocks noGrp="1"/>
          </p:cNvSpPr>
          <p:nvPr>
            <p:ph sz="quarter" idx="1"/>
          </p:nvPr>
        </p:nvSpPr>
        <p:spPr/>
        <p:txBody>
          <a:bodyPr/>
          <a:lstStyle/>
          <a:p>
            <a:r>
              <a:rPr lang="en-US" dirty="0" smtClean="0"/>
              <a:t>Write investigation report summarizing all steps and evidence</a:t>
            </a:r>
          </a:p>
          <a:p>
            <a:pPr lvl="1"/>
            <a:r>
              <a:rPr lang="en-US" dirty="0" smtClean="0"/>
              <a:t>DO NOT include a determination of responsibility</a:t>
            </a:r>
          </a:p>
          <a:p>
            <a:r>
              <a:rPr lang="en-US" dirty="0" smtClean="0"/>
              <a:t>Be sure to consider the written response to the evidence that was provided by the parties when finalizing the written investigative report</a:t>
            </a:r>
          </a:p>
          <a:p>
            <a:r>
              <a:rPr lang="en-US" dirty="0" smtClean="0"/>
              <a:t>The written investigative report must fairly summarize the relevant evidence and be provided to parties and attorney/advisor at least 10 days before any determination of responsibility is completed</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Decision Makers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Basic Premises: Decision Makers</a:t>
            </a:r>
            <a:endParaRPr lang="en-US" dirty="0"/>
          </a:p>
        </p:txBody>
      </p:sp>
      <p:sp>
        <p:nvSpPr>
          <p:cNvPr id="5" name="Content Placeholder 4"/>
          <p:cNvSpPr>
            <a:spLocks noGrp="1"/>
          </p:cNvSpPr>
          <p:nvPr>
            <p:ph sz="quarter" idx="1"/>
          </p:nvPr>
        </p:nvSpPr>
        <p:spPr/>
        <p:txBody>
          <a:bodyPr/>
          <a:lstStyle/>
          <a:p>
            <a:r>
              <a:rPr lang="en-US" dirty="0" smtClean="0"/>
              <a:t>Decision makers CANNOT be the Title IX Coordinator or the </a:t>
            </a:r>
            <a:r>
              <a:rPr lang="en-US" dirty="0" smtClean="0"/>
              <a:t>Investigator</a:t>
            </a:r>
            <a:endParaRPr lang="en-US" dirty="0" smtClean="0"/>
          </a:p>
          <a:p>
            <a:r>
              <a:rPr lang="en-US" dirty="0" smtClean="0"/>
              <a:t>Must objectively evaluate all available evidence, both </a:t>
            </a:r>
            <a:r>
              <a:rPr lang="en-US" dirty="0" err="1" smtClean="0"/>
              <a:t>inculpatory</a:t>
            </a:r>
            <a:r>
              <a:rPr lang="en-US" dirty="0" smtClean="0"/>
              <a:t> and exculpatory</a:t>
            </a:r>
          </a:p>
          <a:p>
            <a:r>
              <a:rPr lang="en-US" dirty="0" smtClean="0"/>
              <a:t>Weigh the evidence using a preponderance of the evidence standard adopted by the District (the evidence must show that it is more likely than not that the respondent is responsible for the alleged conduct)</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Investigation</a:t>
            </a:r>
            <a:endParaRPr lang="en-US" dirty="0"/>
          </a:p>
        </p:txBody>
      </p:sp>
      <p:sp>
        <p:nvSpPr>
          <p:cNvPr id="3" name="Content Placeholder 2"/>
          <p:cNvSpPr>
            <a:spLocks noGrp="1"/>
          </p:cNvSpPr>
          <p:nvPr>
            <p:ph sz="quarter" idx="1"/>
          </p:nvPr>
        </p:nvSpPr>
        <p:spPr/>
        <p:txBody>
          <a:bodyPr/>
          <a:lstStyle/>
          <a:p>
            <a:r>
              <a:rPr lang="en-US" dirty="0" smtClean="0"/>
              <a:t>After the written investigation report is provided by the </a:t>
            </a:r>
            <a:r>
              <a:rPr lang="en-US" dirty="0" smtClean="0"/>
              <a:t>Investigator </a:t>
            </a:r>
            <a:r>
              <a:rPr lang="en-US" dirty="0" smtClean="0"/>
              <a:t>and BEFORE a determination of responsibility is made:</a:t>
            </a:r>
          </a:p>
          <a:p>
            <a:pPr lvl="1"/>
            <a:r>
              <a:rPr lang="en-US" dirty="0" smtClean="0"/>
              <a:t>Both parties must be given the opportunity to submit relevant written questions that they want asked of any party or witness</a:t>
            </a:r>
          </a:p>
          <a:p>
            <a:pPr lvl="1"/>
            <a:r>
              <a:rPr lang="en-US" dirty="0" smtClean="0"/>
              <a:t>Must provide each party with the answers</a:t>
            </a:r>
          </a:p>
          <a:p>
            <a:pPr lvl="1"/>
            <a:r>
              <a:rPr lang="en-US" dirty="0" smtClean="0"/>
              <a:t>Allow for limited follow up questions </a:t>
            </a:r>
            <a:r>
              <a:rPr lang="en-US" dirty="0" smtClean="0"/>
              <a:t>from </a:t>
            </a:r>
            <a:r>
              <a:rPr lang="en-US" dirty="0" smtClean="0"/>
              <a:t>the parties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Questions</a:t>
            </a:r>
            <a:endParaRPr lang="en-US" dirty="0"/>
          </a:p>
        </p:txBody>
      </p:sp>
      <p:sp>
        <p:nvSpPr>
          <p:cNvPr id="3" name="Content Placeholder 2"/>
          <p:cNvSpPr>
            <a:spLocks noGrp="1"/>
          </p:cNvSpPr>
          <p:nvPr>
            <p:ph sz="quarter" idx="1"/>
          </p:nvPr>
        </p:nvSpPr>
        <p:spPr/>
        <p:txBody>
          <a:bodyPr/>
          <a:lstStyle/>
          <a:p>
            <a:r>
              <a:rPr lang="en-US" dirty="0" smtClean="0"/>
              <a:t>If a question is excluded by the decision maker, the decision maker must explain why the question is not relevant</a:t>
            </a:r>
          </a:p>
          <a:p>
            <a:r>
              <a:rPr lang="en-US" dirty="0" smtClean="0"/>
              <a:t>Complainant’s sexual history or predisposition is NOT RELEVANT unless:</a:t>
            </a:r>
          </a:p>
          <a:p>
            <a:pPr lvl="1"/>
            <a:r>
              <a:rPr lang="en-US" dirty="0" smtClean="0"/>
              <a:t>Offered to establish that someone else committed the acts complained of</a:t>
            </a:r>
          </a:p>
          <a:p>
            <a:pPr lvl="1"/>
            <a:r>
              <a:rPr lang="en-US" dirty="0" smtClean="0"/>
              <a:t>Offered to establish consent with the specific respondent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and Different?</a:t>
            </a:r>
            <a:endParaRPr lang="en-US" dirty="0"/>
          </a:p>
        </p:txBody>
      </p:sp>
      <p:sp>
        <p:nvSpPr>
          <p:cNvPr id="3" name="Content Placeholder 2"/>
          <p:cNvSpPr>
            <a:spLocks noGrp="1"/>
          </p:cNvSpPr>
          <p:nvPr>
            <p:ph sz="quarter" idx="1"/>
          </p:nvPr>
        </p:nvSpPr>
        <p:spPr/>
        <p:txBody>
          <a:bodyPr/>
          <a:lstStyle/>
          <a:p>
            <a:r>
              <a:rPr lang="en-US" dirty="0" smtClean="0"/>
              <a:t>Investigations must follow a specific grievance procedure.</a:t>
            </a:r>
          </a:p>
          <a:p>
            <a:r>
              <a:rPr lang="en-US" dirty="0" smtClean="0"/>
              <a:t>Title IX Coordinators, Investigators, and Decision Makers must be trained in Title IX regulations.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Issuing a Determination</a:t>
            </a:r>
            <a:endParaRPr lang="en-US" dirty="0"/>
          </a:p>
        </p:txBody>
      </p:sp>
      <p:sp>
        <p:nvSpPr>
          <p:cNvPr id="3" name="Content Placeholder 2"/>
          <p:cNvSpPr>
            <a:spLocks noGrp="1"/>
          </p:cNvSpPr>
          <p:nvPr>
            <p:ph sz="quarter" idx="1"/>
          </p:nvPr>
        </p:nvSpPr>
        <p:spPr/>
        <p:txBody>
          <a:bodyPr/>
          <a:lstStyle/>
          <a:p>
            <a:r>
              <a:rPr lang="en-US" dirty="0" smtClean="0"/>
              <a:t>Using the preponderance of evidence standard to review the evidence, issue a written determination that includes the following</a:t>
            </a:r>
          </a:p>
          <a:p>
            <a:pPr lvl="1"/>
            <a:r>
              <a:rPr lang="en-US" dirty="0" smtClean="0"/>
              <a:t>List of the allegations</a:t>
            </a:r>
          </a:p>
          <a:p>
            <a:pPr lvl="1"/>
            <a:r>
              <a:rPr lang="en-US" dirty="0" smtClean="0"/>
              <a:t>Description of the procedural steps taken from receipt of the formal complaint through determination (include dates of notices, interviews, etc.)</a:t>
            </a:r>
          </a:p>
          <a:p>
            <a:pPr lvl="1"/>
            <a:r>
              <a:rPr lang="en-US" dirty="0" smtClean="0"/>
              <a:t>Findings of fact that support the determination</a:t>
            </a:r>
          </a:p>
          <a:p>
            <a:pPr lvl="1"/>
            <a:r>
              <a:rPr lang="en-US" dirty="0" smtClean="0"/>
              <a:t>Application of the code of conduct to the facts and conclusions </a:t>
            </a:r>
            <a:r>
              <a:rPr lang="en-US" smtClean="0"/>
              <a:t>of same</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Issuing a Determination Continued</a:t>
            </a:r>
            <a:endParaRPr lang="en-US" dirty="0"/>
          </a:p>
        </p:txBody>
      </p:sp>
      <p:sp>
        <p:nvSpPr>
          <p:cNvPr id="3" name="Content Placeholder 2"/>
          <p:cNvSpPr>
            <a:spLocks noGrp="1"/>
          </p:cNvSpPr>
          <p:nvPr>
            <p:ph sz="quarter" idx="1"/>
          </p:nvPr>
        </p:nvSpPr>
        <p:spPr/>
        <p:txBody>
          <a:bodyPr/>
          <a:lstStyle/>
          <a:p>
            <a:pPr lvl="1"/>
            <a:r>
              <a:rPr lang="en-US" dirty="0" smtClean="0"/>
              <a:t>Statement of and rationale for the determination as to each allegation, including:</a:t>
            </a:r>
          </a:p>
          <a:p>
            <a:pPr lvl="2"/>
            <a:r>
              <a:rPr lang="en-US" dirty="0" smtClean="0"/>
              <a:t>Determination of responsibility</a:t>
            </a:r>
          </a:p>
          <a:p>
            <a:pPr lvl="2"/>
            <a:r>
              <a:rPr lang="en-US" dirty="0" smtClean="0"/>
              <a:t>Any disciplinary actions</a:t>
            </a:r>
          </a:p>
          <a:p>
            <a:pPr lvl="2"/>
            <a:r>
              <a:rPr lang="en-US" dirty="0" smtClean="0"/>
              <a:t>Whether remedies to restore or preserve equal access to the educational program or activity will be provided to complainant</a:t>
            </a:r>
          </a:p>
          <a:p>
            <a:pPr lvl="1"/>
            <a:r>
              <a:rPr lang="en-US" dirty="0" smtClean="0"/>
              <a:t>Include procedures and information regarding the permissible basis for appeal</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a:t>
            </a:r>
            <a:endParaRPr lang="en-US" dirty="0"/>
          </a:p>
        </p:txBody>
      </p:sp>
      <p:sp>
        <p:nvSpPr>
          <p:cNvPr id="3" name="Content Placeholder 2"/>
          <p:cNvSpPr>
            <a:spLocks noGrp="1"/>
          </p:cNvSpPr>
          <p:nvPr>
            <p:ph sz="quarter" idx="1"/>
          </p:nvPr>
        </p:nvSpPr>
        <p:spPr/>
        <p:txBody>
          <a:bodyPr/>
          <a:lstStyle/>
          <a:p>
            <a:r>
              <a:rPr lang="en-US" dirty="0" smtClean="0"/>
              <a:t>If the determination is that the respondent is responsible for the conduct, then determine the remedies that will restore or preserve equal access to the education program or activity</a:t>
            </a:r>
          </a:p>
          <a:p>
            <a:pPr lvl="1"/>
            <a:r>
              <a:rPr lang="en-US" dirty="0" smtClean="0"/>
              <a:t>Same types of things as supportive measures except that they can be punitive toward respondent once responsibility has been </a:t>
            </a:r>
            <a:r>
              <a:rPr lang="en-US" dirty="0" smtClean="0"/>
              <a:t>determined</a:t>
            </a:r>
          </a:p>
          <a:p>
            <a:pPr lvl="1"/>
            <a:r>
              <a:rPr lang="en-US" dirty="0" smtClean="0"/>
              <a:t>Complainant can receive punitive measures if </a:t>
            </a:r>
            <a:r>
              <a:rPr lang="en-US" smtClean="0"/>
              <a:t>it is found </a:t>
            </a:r>
            <a:r>
              <a:rPr lang="en-US" dirty="0" smtClean="0"/>
              <a:t>they knowingly provided false information</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Appeals</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Appeals</a:t>
            </a:r>
            <a:endParaRPr lang="en-US" dirty="0"/>
          </a:p>
        </p:txBody>
      </p:sp>
      <p:sp>
        <p:nvSpPr>
          <p:cNvPr id="5" name="Content Placeholder 4"/>
          <p:cNvSpPr>
            <a:spLocks noGrp="1"/>
          </p:cNvSpPr>
          <p:nvPr>
            <p:ph sz="quarter" idx="1"/>
          </p:nvPr>
        </p:nvSpPr>
        <p:spPr/>
        <p:txBody>
          <a:bodyPr>
            <a:normAutofit lnSpcReduction="10000"/>
          </a:bodyPr>
          <a:lstStyle/>
          <a:p>
            <a:r>
              <a:rPr lang="en-US" dirty="0" smtClean="0"/>
              <a:t>Cannot be heard by the Title IX Coordinator, the Investigator, or the Decision Maker</a:t>
            </a:r>
          </a:p>
          <a:p>
            <a:r>
              <a:rPr lang="en-US" dirty="0" smtClean="0"/>
              <a:t>Must be offered to both parties equally</a:t>
            </a:r>
          </a:p>
          <a:p>
            <a:r>
              <a:rPr lang="en-US" dirty="0" smtClean="0"/>
              <a:t>Mandatory in the following circumstances:</a:t>
            </a:r>
          </a:p>
          <a:p>
            <a:pPr lvl="1"/>
            <a:r>
              <a:rPr lang="en-US" dirty="0" smtClean="0"/>
              <a:t>A procedural irregularity affected the outcome</a:t>
            </a:r>
          </a:p>
          <a:p>
            <a:pPr lvl="1"/>
            <a:r>
              <a:rPr lang="en-US" dirty="0" smtClean="0"/>
              <a:t>Availability of new evidence that was not reasonably available at the time of the determination that could affect outcome</a:t>
            </a:r>
          </a:p>
          <a:p>
            <a:pPr lvl="1"/>
            <a:r>
              <a:rPr lang="en-US" dirty="0" smtClean="0"/>
              <a:t>Conflict of interest on the part of the Title IX Coordinator, Investigator, or Decision Maker that affected the outcome</a:t>
            </a:r>
          </a:p>
          <a:p>
            <a:r>
              <a:rPr lang="en-US" dirty="0" smtClean="0"/>
              <a:t>May also be heard for other reasons as determined by District policy or regulation</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a:t>
            </a:r>
            <a:endParaRPr lang="en-US" dirty="0"/>
          </a:p>
        </p:txBody>
      </p:sp>
      <p:sp>
        <p:nvSpPr>
          <p:cNvPr id="3" name="Content Placeholder 2"/>
          <p:cNvSpPr>
            <a:spLocks noGrp="1"/>
          </p:cNvSpPr>
          <p:nvPr>
            <p:ph sz="quarter" idx="1"/>
          </p:nvPr>
        </p:nvSpPr>
        <p:spPr/>
        <p:txBody>
          <a:bodyPr/>
          <a:lstStyle/>
          <a:p>
            <a:r>
              <a:rPr lang="en-US" dirty="0" smtClean="0"/>
              <a:t>Written notice that an appeal has been submitted must be provided to both parties</a:t>
            </a:r>
          </a:p>
          <a:p>
            <a:r>
              <a:rPr lang="en-US" dirty="0" smtClean="0"/>
              <a:t>Both parties must have an equal opportunity to submit a written statement in support of, or challenging, the determination by the Decision Maker</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A Few More Important Things</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Records Retention</a:t>
            </a:r>
            <a:endParaRPr lang="en-US" dirty="0"/>
          </a:p>
        </p:txBody>
      </p:sp>
      <p:sp>
        <p:nvSpPr>
          <p:cNvPr id="5" name="Content Placeholder 4"/>
          <p:cNvSpPr>
            <a:spLocks noGrp="1"/>
          </p:cNvSpPr>
          <p:nvPr>
            <p:ph sz="quarter" idx="1"/>
          </p:nvPr>
        </p:nvSpPr>
        <p:spPr/>
        <p:txBody>
          <a:bodyPr>
            <a:normAutofit fontScale="92500" lnSpcReduction="20000"/>
          </a:bodyPr>
          <a:lstStyle/>
          <a:p>
            <a:r>
              <a:rPr lang="en-US" dirty="0" smtClean="0"/>
              <a:t>All records of any action related to sexual harassment complaints must be maintained for a minimum of 7 years, including records that substantiate remedies and supportive measures provided</a:t>
            </a:r>
          </a:p>
          <a:p>
            <a:r>
              <a:rPr lang="en-US" dirty="0" smtClean="0"/>
              <a:t>Training materials used to train Title IX Coordinators, Decision Makers, and Investigators must be posted on the District’s website</a:t>
            </a:r>
          </a:p>
          <a:p>
            <a:r>
              <a:rPr lang="en-US" dirty="0" smtClean="0"/>
              <a:t>For each response to a complaint; formal or informal; the District must create and maintain for 7 years, a record that:</a:t>
            </a:r>
          </a:p>
          <a:p>
            <a:pPr lvl="1"/>
            <a:r>
              <a:rPr lang="en-US" dirty="0" smtClean="0"/>
              <a:t>Documents the District’s conclusion and demonstrates that its response was not deliberately indifferent,</a:t>
            </a:r>
          </a:p>
          <a:p>
            <a:pPr lvl="1"/>
            <a:r>
              <a:rPr lang="en-US" dirty="0" smtClean="0"/>
              <a:t>Documents that show it has taken measures designed to restore or preserve equal access to the District’s education program or activity</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 Retention</a:t>
            </a:r>
            <a:endParaRPr lang="en-US" dirty="0"/>
          </a:p>
        </p:txBody>
      </p:sp>
      <p:sp>
        <p:nvSpPr>
          <p:cNvPr id="3" name="Content Placeholder 2"/>
          <p:cNvSpPr>
            <a:spLocks noGrp="1"/>
          </p:cNvSpPr>
          <p:nvPr>
            <p:ph sz="quarter" idx="1"/>
          </p:nvPr>
        </p:nvSpPr>
        <p:spPr/>
        <p:txBody>
          <a:bodyPr/>
          <a:lstStyle/>
          <a:p>
            <a:r>
              <a:rPr lang="en-US" dirty="0" smtClean="0"/>
              <a:t>If the District did not provide a complainant with support measures, then the District must document the reasons why such a response was not clearly unreasonable in light of the known circumstances.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Retaliation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Do not take any adverse action against any person for the purpose of interfering with rights under Title IX or because the person participated or refused to participate in a Title IX proceeding</a:t>
            </a:r>
          </a:p>
          <a:p>
            <a:r>
              <a:rPr lang="en-US" dirty="0" smtClean="0"/>
              <a:t>Keep the names of all individuals involved confidential except as necessary to investigate</a:t>
            </a:r>
          </a:p>
          <a:p>
            <a:pPr lvl="1"/>
            <a:r>
              <a:rPr lang="en-US" dirty="0" smtClean="0"/>
              <a:t>Parties have a right to know names</a:t>
            </a:r>
          </a:p>
          <a:p>
            <a:r>
              <a:rPr lang="en-US" dirty="0" smtClean="0"/>
              <a:t>Beware of disciplining for a non-harassment code of conduct violation where you learned of the violation via the sexual harassment complaint</a:t>
            </a:r>
          </a:p>
          <a:p>
            <a:pPr lvl="1"/>
            <a:r>
              <a:rPr lang="en-US" dirty="0" smtClean="0"/>
              <a:t>it can be done, but should be for an infraction which you typically would discipline</a:t>
            </a:r>
          </a:p>
          <a:p>
            <a:r>
              <a:rPr lang="en-US" dirty="0" smtClean="0"/>
              <a:t>Someone other than the Investigator or Decision Maker should process any such discipline and should know as little as possible about the Title IX complaint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District’s Liability?</a:t>
            </a:r>
            <a:endParaRPr lang="en-US" dirty="0"/>
          </a:p>
        </p:txBody>
      </p:sp>
      <p:sp>
        <p:nvSpPr>
          <p:cNvPr id="3" name="Content Placeholder 2"/>
          <p:cNvSpPr>
            <a:spLocks noGrp="1"/>
          </p:cNvSpPr>
          <p:nvPr>
            <p:ph sz="quarter" idx="1"/>
          </p:nvPr>
        </p:nvSpPr>
        <p:spPr/>
        <p:txBody>
          <a:bodyPr/>
          <a:lstStyle/>
          <a:p>
            <a:r>
              <a:rPr lang="en-US" dirty="0" smtClean="0"/>
              <a:t>To be compliant with the new Title IX requirements, our District must investigate when it has </a:t>
            </a:r>
            <a:r>
              <a:rPr lang="en-US" b="1" dirty="0" smtClean="0"/>
              <a:t>actual</a:t>
            </a:r>
            <a:r>
              <a:rPr lang="en-US" dirty="0" smtClean="0"/>
              <a:t> </a:t>
            </a:r>
            <a:r>
              <a:rPr lang="en-US" b="1" dirty="0" smtClean="0"/>
              <a:t>knowledge</a:t>
            </a:r>
            <a:r>
              <a:rPr lang="en-US" dirty="0" smtClean="0"/>
              <a:t> of an allegation of sexual harassment experienced by an individual in the </a:t>
            </a:r>
            <a:r>
              <a:rPr lang="en-US" b="1" dirty="0" smtClean="0"/>
              <a:t>educational program or activity</a:t>
            </a:r>
            <a:r>
              <a:rPr lang="en-US" dirty="0" smtClean="0"/>
              <a:t> and the District must not act with </a:t>
            </a:r>
            <a:r>
              <a:rPr lang="en-US" b="1" dirty="0" smtClean="0"/>
              <a:t>deliberate indifference </a:t>
            </a:r>
            <a:r>
              <a:rPr lang="en-US" dirty="0" smtClean="0"/>
              <a:t>to that notice.</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Retaliation</a:t>
            </a:r>
            <a:endParaRPr lang="en-US" dirty="0"/>
          </a:p>
        </p:txBody>
      </p:sp>
      <p:sp>
        <p:nvSpPr>
          <p:cNvPr id="3" name="Content Placeholder 2"/>
          <p:cNvSpPr>
            <a:spLocks noGrp="1"/>
          </p:cNvSpPr>
          <p:nvPr>
            <p:ph sz="quarter" idx="1"/>
          </p:nvPr>
        </p:nvSpPr>
        <p:spPr/>
        <p:txBody>
          <a:bodyPr/>
          <a:lstStyle/>
          <a:p>
            <a:r>
              <a:rPr lang="en-US" dirty="0" smtClean="0"/>
              <a:t>Disciplining a student based on a code of conduct violation for making a materially false statement in bad faith during the investigation of a complaint does not constitute retaliation</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dirty="0" smtClean="0"/>
              <a:t>NCAA. 2022. Title ix frequently asked questions. 	</a:t>
            </a:r>
            <a:r>
              <a:rPr lang="en-US" dirty="0" smtClean="0">
                <a:hlinkClick r:id="rId2"/>
              </a:rPr>
              <a:t>https://www.ncaa.org/sports/2014/1/27/title-</a:t>
            </a:r>
            <a:r>
              <a:rPr lang="en-US" dirty="0" smtClean="0"/>
              <a:t>	ix-frequently-asked-questions.aspx</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Deliberate Indifference</a:t>
            </a:r>
            <a:endParaRPr lang="en-US" dirty="0"/>
          </a:p>
        </p:txBody>
      </p:sp>
      <p:sp>
        <p:nvSpPr>
          <p:cNvPr id="3" name="Content Placeholder 2"/>
          <p:cNvSpPr>
            <a:spLocks noGrp="1"/>
          </p:cNvSpPr>
          <p:nvPr>
            <p:ph sz="quarter" idx="1"/>
          </p:nvPr>
        </p:nvSpPr>
        <p:spPr/>
        <p:txBody>
          <a:bodyPr/>
          <a:lstStyle/>
          <a:p>
            <a:r>
              <a:rPr lang="en-US" dirty="0" smtClean="0"/>
              <a:t>The District must respond without deliberate indifference</a:t>
            </a:r>
          </a:p>
          <a:p>
            <a:pPr lvl="1"/>
            <a:r>
              <a:rPr lang="en-US" dirty="0" smtClean="0"/>
              <a:t>A response to a report of sexual harassment that is clearly unreasonable in the light of the known circumstances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Actual Knowledge?</a:t>
            </a:r>
            <a:endParaRPr lang="en-US" dirty="0"/>
          </a:p>
        </p:txBody>
      </p:sp>
      <p:sp>
        <p:nvSpPr>
          <p:cNvPr id="3" name="Content Placeholder 2"/>
          <p:cNvSpPr>
            <a:spLocks noGrp="1"/>
          </p:cNvSpPr>
          <p:nvPr>
            <p:ph sz="quarter" idx="1"/>
          </p:nvPr>
        </p:nvSpPr>
        <p:spPr/>
        <p:txBody>
          <a:bodyPr/>
          <a:lstStyle/>
          <a:p>
            <a:r>
              <a:rPr lang="en-US" dirty="0" smtClean="0"/>
              <a:t>A report to </a:t>
            </a:r>
            <a:r>
              <a:rPr lang="en-US" b="1" dirty="0" smtClean="0"/>
              <a:t>ANY</a:t>
            </a:r>
            <a:r>
              <a:rPr lang="en-US" dirty="0" smtClean="0"/>
              <a:t> </a:t>
            </a:r>
            <a:r>
              <a:rPr lang="en-US" dirty="0" err="1" smtClean="0"/>
              <a:t>Bouse</a:t>
            </a:r>
            <a:r>
              <a:rPr lang="en-US" dirty="0" smtClean="0"/>
              <a:t> Elementary School employee that is made via any method of communication.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Education Program or Activity?</a:t>
            </a:r>
            <a:endParaRPr lang="en-US" dirty="0"/>
          </a:p>
        </p:txBody>
      </p:sp>
      <p:sp>
        <p:nvSpPr>
          <p:cNvPr id="3" name="Content Placeholder 2"/>
          <p:cNvSpPr>
            <a:spLocks noGrp="1"/>
          </p:cNvSpPr>
          <p:nvPr>
            <p:ph sz="quarter" idx="1"/>
          </p:nvPr>
        </p:nvSpPr>
        <p:spPr/>
        <p:txBody>
          <a:bodyPr/>
          <a:lstStyle/>
          <a:p>
            <a:r>
              <a:rPr lang="en-US" dirty="0" smtClean="0"/>
              <a:t>The District MUST address reported harassment in the education program or activity, which is:</a:t>
            </a:r>
          </a:p>
          <a:p>
            <a:pPr lvl="1"/>
            <a:r>
              <a:rPr lang="en-US" dirty="0" smtClean="0"/>
              <a:t>Any location, event, or circumstance over which the District exhibits substantial control over both the alleged harasser and the context in which the harassment occurred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1961</TotalTime>
  <Words>2959</Words>
  <Application>Microsoft Office PowerPoint</Application>
  <PresentationFormat>On-screen Show (4:3)</PresentationFormat>
  <Paragraphs>254</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Civic</vt:lpstr>
      <vt:lpstr>Bouse Elementary School District February 2, 2022</vt:lpstr>
      <vt:lpstr>Overview of New Regulations</vt:lpstr>
      <vt:lpstr>What is Title IX?</vt:lpstr>
      <vt:lpstr>What’s New and Different?</vt:lpstr>
      <vt:lpstr>What’s New and Different?</vt:lpstr>
      <vt:lpstr>What is Our District’s Liability?</vt:lpstr>
      <vt:lpstr>Deliberate Indifference</vt:lpstr>
      <vt:lpstr>What is Actual Knowledge?</vt:lpstr>
      <vt:lpstr>What is the Education Program or Activity?</vt:lpstr>
      <vt:lpstr>Deliberate Indifference</vt:lpstr>
      <vt:lpstr>Avoiding Deliberate Indifference</vt:lpstr>
      <vt:lpstr>More on Avoiding Deliberate Indifference</vt:lpstr>
      <vt:lpstr>The Grievance Process </vt:lpstr>
      <vt:lpstr>During the Grievance Process We Must…</vt:lpstr>
      <vt:lpstr>During the Grievance Process We Must</vt:lpstr>
      <vt:lpstr>Procedures Upon Receipt of Report or Sexual Harassament</vt:lpstr>
      <vt:lpstr>How to Report</vt:lpstr>
      <vt:lpstr>Informal vs. Formal Complaint</vt:lpstr>
      <vt:lpstr>Informal Resolution</vt:lpstr>
      <vt:lpstr>Informal Resolution</vt:lpstr>
      <vt:lpstr>All Notices Trigger Responsibility!</vt:lpstr>
      <vt:lpstr>Supportive Measures</vt:lpstr>
      <vt:lpstr>Examples of Supportive Measures</vt:lpstr>
      <vt:lpstr>Supportive Measures MUST</vt:lpstr>
      <vt:lpstr>Supportive Measures DON’TS</vt:lpstr>
      <vt:lpstr>Written Notice Requirements: Formal Complaint</vt:lpstr>
      <vt:lpstr>Written Notice Requirements: Formal Complaint</vt:lpstr>
      <vt:lpstr>Understanding the Federal Regulation’s Definition of Sexual Harassment</vt:lpstr>
      <vt:lpstr>Sexual Harassment</vt:lpstr>
      <vt:lpstr>Definition of Sexual Harassment</vt:lpstr>
      <vt:lpstr>Sexual Harassment: Element 1</vt:lpstr>
      <vt:lpstr>Sexual Harassment: Element 2</vt:lpstr>
      <vt:lpstr>Sexual Harassment: Element 3</vt:lpstr>
      <vt:lpstr>Dismissal Prior To Determination</vt:lpstr>
      <vt:lpstr>Mandatory Dismissal of Formal Complaints</vt:lpstr>
      <vt:lpstr>Permissive Dismissal</vt:lpstr>
      <vt:lpstr>Conducting Investigations: The Investigator</vt:lpstr>
      <vt:lpstr>Investigator Conflict of Interest</vt:lpstr>
      <vt:lpstr>The Investigation</vt:lpstr>
      <vt:lpstr>Examples of a Good Cause Delay in Completion</vt:lpstr>
      <vt:lpstr>Investigation Basics</vt:lpstr>
      <vt:lpstr>Investigation Basics</vt:lpstr>
      <vt:lpstr>Investigating the Complaint</vt:lpstr>
      <vt:lpstr>Investigating the Complaint</vt:lpstr>
      <vt:lpstr>Written Investigation Report</vt:lpstr>
      <vt:lpstr>Decision Makers</vt:lpstr>
      <vt:lpstr>Basic Premises: Decision Makers</vt:lpstr>
      <vt:lpstr>After the Investigation</vt:lpstr>
      <vt:lpstr>Written Questions</vt:lpstr>
      <vt:lpstr>Issuing a Determination</vt:lpstr>
      <vt:lpstr>Issuing a Determination Continued</vt:lpstr>
      <vt:lpstr>Remedies</vt:lpstr>
      <vt:lpstr>Appeals</vt:lpstr>
      <vt:lpstr>Appeals</vt:lpstr>
      <vt:lpstr>Appeals</vt:lpstr>
      <vt:lpstr>A Few More Important Things</vt:lpstr>
      <vt:lpstr>Records Retention</vt:lpstr>
      <vt:lpstr>Records Retention</vt:lpstr>
      <vt:lpstr>Retaliation</vt:lpstr>
      <vt:lpstr>Retaliation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Bouse Elementary School District February 2, 2022</dc:title>
  <dc:creator>bpeck</dc:creator>
  <cp:lastModifiedBy>bpeck</cp:lastModifiedBy>
  <cp:revision>26</cp:revision>
  <dcterms:created xsi:type="dcterms:W3CDTF">2022-02-02T19:13:22Z</dcterms:created>
  <dcterms:modified xsi:type="dcterms:W3CDTF">2022-02-15T14:17:14Z</dcterms:modified>
</cp:coreProperties>
</file>